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75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346" r:id="rId9"/>
    <p:sldId id="272" r:id="rId10"/>
    <p:sldId id="315" r:id="rId11"/>
    <p:sldId id="259" r:id="rId12"/>
    <p:sldId id="318" r:id="rId13"/>
    <p:sldId id="322" r:id="rId14"/>
    <p:sldId id="321" r:id="rId15"/>
    <p:sldId id="319" r:id="rId16"/>
    <p:sldId id="324" r:id="rId17"/>
    <p:sldId id="323" r:id="rId18"/>
    <p:sldId id="325" r:id="rId19"/>
    <p:sldId id="326" r:id="rId20"/>
    <p:sldId id="349" r:id="rId21"/>
    <p:sldId id="340" r:id="rId22"/>
    <p:sldId id="262" r:id="rId23"/>
    <p:sldId id="355" r:id="rId24"/>
    <p:sldId id="358" r:id="rId25"/>
    <p:sldId id="347" r:id="rId26"/>
    <p:sldId id="348" r:id="rId27"/>
    <p:sldId id="357" r:id="rId28"/>
    <p:sldId id="354" r:id="rId29"/>
    <p:sldId id="356" r:id="rId30"/>
    <p:sldId id="265" r:id="rId31"/>
    <p:sldId id="266" r:id="rId32"/>
    <p:sldId id="267" r:id="rId33"/>
    <p:sldId id="268" r:id="rId34"/>
    <p:sldId id="286" r:id="rId35"/>
    <p:sldId id="294" r:id="rId36"/>
    <p:sldId id="295" r:id="rId37"/>
    <p:sldId id="296" r:id="rId38"/>
    <p:sldId id="359" r:id="rId39"/>
    <p:sldId id="297" r:id="rId40"/>
    <p:sldId id="298" r:id="rId41"/>
    <p:sldId id="299" r:id="rId42"/>
    <p:sldId id="300" r:id="rId43"/>
    <p:sldId id="284" r:id="rId44"/>
    <p:sldId id="285" r:id="rId45"/>
    <p:sldId id="273" r:id="rId46"/>
    <p:sldId id="274" r:id="rId47"/>
    <p:sldId id="275" r:id="rId48"/>
    <p:sldId id="327" r:id="rId49"/>
    <p:sldId id="328" r:id="rId50"/>
    <p:sldId id="332" r:id="rId51"/>
    <p:sldId id="330" r:id="rId52"/>
    <p:sldId id="335" r:id="rId53"/>
    <p:sldId id="334" r:id="rId54"/>
    <p:sldId id="337" r:id="rId55"/>
    <p:sldId id="333" r:id="rId56"/>
    <p:sldId id="338" r:id="rId57"/>
    <p:sldId id="341" r:id="rId58"/>
    <p:sldId id="339" r:id="rId59"/>
    <p:sldId id="342" r:id="rId60"/>
    <p:sldId id="353" r:id="rId61"/>
    <p:sldId id="344" r:id="rId62"/>
    <p:sldId id="351" r:id="rId63"/>
    <p:sldId id="280" r:id="rId64"/>
    <p:sldId id="309" r:id="rId65"/>
    <p:sldId id="306" r:id="rId66"/>
    <p:sldId id="308" r:id="rId67"/>
    <p:sldId id="302" r:id="rId68"/>
    <p:sldId id="310" r:id="rId69"/>
    <p:sldId id="312" r:id="rId70"/>
    <p:sldId id="313" r:id="rId71"/>
    <p:sldId id="350" r:id="rId72"/>
    <p:sldId id="311" r:id="rId73"/>
    <p:sldId id="352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346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4"/>
            <p14:sldId id="323"/>
            <p14:sldId id="325"/>
            <p14:sldId id="326"/>
            <p14:sldId id="349"/>
            <p14:sldId id="340"/>
          </p14:sldIdLst>
        </p14:section>
        <p14:section name="Verification" id="{E5B5DCDE-CFA4-1947-BCC8-3F053BF92780}">
          <p14:sldIdLst>
            <p14:sldId id="262"/>
            <p14:sldId id="355"/>
            <p14:sldId id="358"/>
            <p14:sldId id="347"/>
            <p14:sldId id="348"/>
            <p14:sldId id="357"/>
            <p14:sldId id="354"/>
            <p14:sldId id="356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GPU Implementation" id="{C0975B0F-94EF-1242-8DA7-61C6C2F07E66}">
          <p14:sldIdLst>
            <p14:sldId id="286"/>
            <p14:sldId id="294"/>
            <p14:sldId id="295"/>
            <p14:sldId id="296"/>
            <p14:sldId id="359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CPU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41"/>
            <p14:sldId id="339"/>
          </p14:sldIdLst>
        </p14:section>
        <p14:section name="Multi-GPU" id="{D1C82862-DF1F-5841-A9A1-586768E2ACA3}">
          <p14:sldIdLst>
            <p14:sldId id="342"/>
            <p14:sldId id="353"/>
            <p14:sldId id="344"/>
            <p14:sldId id="351"/>
          </p14:sldIdLst>
        </p14:section>
        <p14:section name="Conclusions" id="{4879C406-2440-4341-B97F-61BD3A31C3AC}">
          <p14:sldIdLst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50"/>
            <p14:sldId id="31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2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1184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png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Relationship Id="rId3" Type="http://schemas.openxmlformats.org/officeDocument/2006/relationships/image" Target="../media/image75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Relationship Id="rId3" Type="http://schemas.openxmlformats.org/officeDocument/2006/relationships/image" Target="../media/image8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4" y="2390588"/>
            <a:ext cx="3467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nonzeros</a:t>
            </a:r>
            <a:r>
              <a:rPr lang="en-US" dirty="0" smtClean="0"/>
              <a:t> </a:t>
            </a:r>
            <a:r>
              <a:rPr lang="en-US" dirty="0" smtClean="0"/>
              <a:t>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 on Unit Sphere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5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8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31045"/>
            <a:ext cx="6007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4204836"/>
            <a:ext cx="5271734" cy="252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289289"/>
            <a:ext cx="6101976" cy="309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(Vortex Roll-Up)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Advection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495300"/>
            <a:ext cx="3467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Convergence of Cosine Bell Advection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257002"/>
            <a:ext cx="4350975" cy="158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2"/>
            <a:ext cx="56134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84" y="3212354"/>
            <a:ext cx="3690916" cy="3298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3894" y="2932668"/>
            <a:ext cx="171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revolutions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 Performance </a:t>
            </a:r>
            <a:r>
              <a:rPr lang="en-US" dirty="0" smtClean="0"/>
              <a:t>(</a:t>
            </a:r>
            <a:r>
              <a:rPr lang="en-US" dirty="0" err="1" smtClean="0"/>
              <a:t>Keeneland</a:t>
            </a:r>
            <a:r>
              <a:rPr lang="en-US" dirty="0" smtClean="0"/>
              <a:t> M2070)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</a:t>
            </a:r>
            <a:r>
              <a:rPr lang="en-US" dirty="0" smtClean="0"/>
              <a:t>(</a:t>
            </a:r>
            <a:r>
              <a:rPr lang="en-US" dirty="0" err="1" smtClean="0"/>
              <a:t>Erlebacher</a:t>
            </a:r>
            <a:r>
              <a:rPr lang="en-US" dirty="0" smtClean="0"/>
              <a:t> et al. </a:t>
            </a:r>
            <a:r>
              <a:rPr lang="en-US" smtClean="0"/>
              <a:t>2013)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6748"/>
            <a:ext cx="8229600" cy="24276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Started assisting on the </a:t>
            </a:r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project (Summer 2010)</a:t>
            </a:r>
          </a:p>
          <a:p>
            <a:pPr lvl="1"/>
            <a:r>
              <a:rPr lang="en-US" dirty="0" smtClean="0"/>
              <a:t>Extensions for rectangular matrices, ILU0, distributed </a:t>
            </a:r>
            <a:r>
              <a:rPr lang="en-US" dirty="0" err="1" smtClean="0"/>
              <a:t>SpMV</a:t>
            </a:r>
            <a:r>
              <a:rPr lang="en-US" dirty="0" smtClean="0"/>
              <a:t> + GMRES</a:t>
            </a:r>
          </a:p>
          <a:p>
            <a:pPr lvl="1"/>
            <a:r>
              <a:rPr lang="en-US" dirty="0" smtClean="0"/>
              <a:t>Integrated into RBF-FD code</a:t>
            </a:r>
          </a:p>
          <a:p>
            <a:pPr lvl="1"/>
            <a:r>
              <a:rPr lang="en-US" dirty="0" smtClean="0"/>
              <a:t>Benefit from existing optimizations for </a:t>
            </a:r>
            <a:r>
              <a:rPr lang="en-US" dirty="0" err="1" smtClean="0"/>
              <a:t>SpMV</a:t>
            </a:r>
            <a:r>
              <a:rPr lang="en-US" dirty="0" smtClean="0"/>
              <a:t> (formats)</a:t>
            </a:r>
            <a:endParaRPr lang="en-US" dirty="0"/>
          </a:p>
        </p:txBody>
      </p:sp>
      <p:pic>
        <p:nvPicPr>
          <p:cNvPr id="4" name="Picture 3" descr="Screen Shot 2013-11-06 at 10.4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2" y="1628587"/>
            <a:ext cx="4579843" cy="2458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9294" y="2061882"/>
            <a:ext cx="1583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Recently integrated into </a:t>
            </a:r>
            <a:r>
              <a:rPr lang="en-US" dirty="0" err="1" smtClean="0"/>
              <a:t>PETSc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3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</a:t>
            </a:r>
            <a:r>
              <a:rPr lang="en-US" dirty="0" smtClean="0"/>
              <a:t>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  <a:endParaRPr lang="en-US" dirty="0" smtClean="0"/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 on Itasca</a:t>
            </a:r>
            <a:endParaRPr lang="en-US" dirty="0"/>
          </a:p>
        </p:txBody>
      </p:sp>
      <p:pic>
        <p:nvPicPr>
          <p:cNvPr id="4" name="Picture 3" descr="strong_scaling_gflops_4M_overlap_cpu_SpMV_and_comm_all_stenc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6" y="1928532"/>
            <a:ext cx="6633882" cy="462632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35" y="1600200"/>
            <a:ext cx="4219415" cy="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Communication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8" y="1600200"/>
            <a:ext cx="4467206" cy="1398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8" y="4024405"/>
            <a:ext cx="4467206" cy="14955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741271" cy="4525963"/>
          </a:xfrm>
        </p:spPr>
        <p:txBody>
          <a:bodyPr/>
          <a:lstStyle/>
          <a:p>
            <a:r>
              <a:rPr lang="en-US" dirty="0" smtClean="0"/>
              <a:t>GPU adds transfers between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endParaRPr lang="en-US" dirty="0" smtClean="0"/>
          </a:p>
          <a:p>
            <a:r>
              <a:rPr lang="en-US" dirty="0" smtClean="0"/>
              <a:t>Run two </a:t>
            </a:r>
            <a:r>
              <a:rPr lang="en-US" dirty="0" err="1" smtClean="0"/>
              <a:t>OpenCL</a:t>
            </a:r>
            <a:r>
              <a:rPr lang="en-US" dirty="0" smtClean="0"/>
              <a:t> queues</a:t>
            </a:r>
          </a:p>
          <a:p>
            <a:pPr lvl="1"/>
            <a:r>
              <a:rPr lang="en-US" dirty="0" smtClean="0"/>
              <a:t>One for </a:t>
            </a:r>
            <a:r>
              <a:rPr lang="en-US" dirty="0" err="1" smtClean="0"/>
              <a:t>SpMV</a:t>
            </a:r>
            <a:r>
              <a:rPr lang="en-US" dirty="0" smtClean="0"/>
              <a:t>[Q\B]</a:t>
            </a:r>
          </a:p>
          <a:p>
            <a:pPr lvl="1"/>
            <a:r>
              <a:rPr lang="en-US" dirty="0" smtClean="0"/>
              <a:t>One for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r>
              <a:rPr lang="en-US" dirty="0" smtClean="0">
                <a:sym typeface="Wingdings"/>
              </a:rPr>
              <a:t>transfers and </a:t>
            </a:r>
            <a:r>
              <a:rPr lang="en-US" dirty="0" err="1" smtClean="0">
                <a:sym typeface="Wingdings"/>
              </a:rPr>
              <a:t>SpMV</a:t>
            </a:r>
            <a:r>
              <a:rPr lang="en-US" dirty="0" smtClean="0">
                <a:sym typeface="Wingdings"/>
              </a:rPr>
              <a:t>[B]</a:t>
            </a:r>
          </a:p>
          <a:p>
            <a:pPr lvl="1"/>
            <a:r>
              <a:rPr lang="en-US" dirty="0" smtClean="0">
                <a:sym typeface="Wingdings"/>
              </a:rPr>
              <a:t>Allows overlap of communication and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0703" y="2998630"/>
            <a:ext cx="3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MPI_Alltoallv</a:t>
            </a:r>
            <a:r>
              <a:rPr lang="en-US" dirty="0" smtClean="0"/>
              <a:t> (No Overlap)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0703" y="5519948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Multi-GPU Strong Scaling Cosine Bell (</a:t>
            </a:r>
            <a:r>
              <a:rPr lang="en-US" sz="4400" dirty="0" err="1" smtClean="0"/>
              <a:t>Keeneland</a:t>
            </a:r>
            <a:r>
              <a:rPr lang="en-US" sz="4400" dirty="0" smtClean="0"/>
              <a:t> M2070)</a:t>
            </a:r>
            <a:endParaRPr lang="en-US" sz="4400" dirty="0"/>
          </a:p>
        </p:txBody>
      </p:sp>
      <p:pic>
        <p:nvPicPr>
          <p:cNvPr id="6" name="Picture 5" descr="gflops_1GPU_vs_NGPU_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1780068"/>
            <a:ext cx="4650795" cy="378472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5923016"/>
            <a:ext cx="5124824" cy="262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9362" y="1595402"/>
            <a:ext cx="20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CSR Matrix with </a:t>
            </a:r>
            <a:r>
              <a:rPr lang="en-US" dirty="0" err="1" smtClean="0"/>
              <a:t>MPI_Alltoallv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5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Strong Scaling (Cascade M2070s)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" y="2133600"/>
            <a:ext cx="7906343" cy="38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Bottleneck on multi-GPUs of same node is avoided with overlapping queues.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7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ultiCPU_cos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2808940"/>
            <a:ext cx="4673329" cy="3686362"/>
          </a:xfrm>
          <a:prstGeom prst="rect">
            <a:avLst/>
          </a:prstGeom>
        </p:spPr>
      </p:pic>
      <p:pic>
        <p:nvPicPr>
          <p:cNvPr id="4" name="Picture 3" descr="multiGPU_warp_cos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6" y="1488402"/>
            <a:ext cx="5190564" cy="40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Cosine Custom Kernel GFLOP/sec</a:t>
            </a:r>
            <a:endParaRPr lang="en-US" dirty="0"/>
          </a:p>
        </p:txBody>
      </p:sp>
      <p:pic>
        <p:nvPicPr>
          <p:cNvPr id="5" name="Picture 4" descr="gflops_1CPU_vs_NCP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7" y="2446480"/>
            <a:ext cx="4146529" cy="33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Event Queues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014915" cy="4525963"/>
          </a:xfrm>
        </p:spPr>
        <p:txBody>
          <a:bodyPr/>
          <a:lstStyle/>
          <a:p>
            <a:r>
              <a:rPr lang="en-US" dirty="0" smtClean="0"/>
              <a:t>Queues allow non-blocking kernel launches</a:t>
            </a:r>
          </a:p>
          <a:p>
            <a:r>
              <a:rPr lang="en-US" dirty="0" smtClean="0"/>
              <a:t>Concurrent kernel execution (on Fermi and </a:t>
            </a:r>
            <a:r>
              <a:rPr lang="en-US" dirty="0" err="1" smtClean="0"/>
              <a:t>Kepler</a:t>
            </a:r>
            <a:r>
              <a:rPr lang="en-US" dirty="0" smtClean="0"/>
              <a:t> GPUs)</a:t>
            </a:r>
          </a:p>
          <a:p>
            <a:r>
              <a:rPr lang="en-US" dirty="0" smtClean="0"/>
              <a:t>Shared memory pool between queues.</a:t>
            </a:r>
            <a:endParaRPr lang="en-US" dirty="0"/>
          </a:p>
        </p:txBody>
      </p:sp>
      <p:pic>
        <p:nvPicPr>
          <p:cNvPr id="6" name="Picture 5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1939255"/>
            <a:ext cx="5288872" cy="1635491"/>
          </a:xfrm>
          <a:prstGeom prst="rect">
            <a:avLst/>
          </a:prstGeom>
        </p:spPr>
      </p:pic>
      <p:pic>
        <p:nvPicPr>
          <p:cNvPr id="7" name="Picture 6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3828956"/>
            <a:ext cx="5288872" cy="1635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115" y="5827059"/>
            <a:ext cx="490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courtesy of </a:t>
            </a:r>
            <a:r>
              <a:rPr lang="en-US" sz="1400" dirty="0" err="1" smtClean="0"/>
              <a:t>Gerstmann</a:t>
            </a:r>
            <a:r>
              <a:rPr lang="en-US" sz="1400" dirty="0" smtClean="0"/>
              <a:t>, 2009. </a:t>
            </a:r>
            <a:r>
              <a:rPr lang="en-US" sz="1400" i="1" dirty="0"/>
              <a:t>Advanced </a:t>
            </a:r>
            <a:r>
              <a:rPr lang="en-US" sz="1400" i="1" dirty="0" err="1"/>
              <a:t>OpenCL</a:t>
            </a:r>
            <a:r>
              <a:rPr lang="en-US" sz="1400" i="1" dirty="0"/>
              <a:t> Event Model </a:t>
            </a:r>
            <a:r>
              <a:rPr lang="en-US" sz="1400" i="1" dirty="0" smtClean="0"/>
              <a:t>Usage</a:t>
            </a:r>
            <a:r>
              <a:rPr lang="en-US" sz="1400" dirty="0"/>
              <a:t> </a:t>
            </a:r>
            <a:r>
              <a:rPr lang="en-US" sz="1400" dirty="0" smtClean="0"/>
              <a:t>(tutorial slides)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2853</TotalTime>
  <Words>1595</Words>
  <Application>Microsoft Macintosh PowerPoint</Application>
  <PresentationFormat>On-screen Show (4:3)</PresentationFormat>
  <Paragraphs>268</Paragraphs>
  <Slides>73</Slides>
  <Notes>10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OpenCL Event Queues</vt:lpstr>
      <vt:lpstr>Target: GPU Cluster</vt:lpstr>
      <vt:lpstr>Multi-GPU Concerns</vt:lpstr>
      <vt:lpstr>What is an RBF?</vt:lpstr>
      <vt:lpstr>RBF-Interpolation</vt:lpstr>
      <vt:lpstr>Pros/Cons of RBF Methods</vt:lpstr>
      <vt:lpstr>Stencils</vt:lpstr>
      <vt:lpstr>RBF-generated Finite Differences (RBF-FD)</vt:lpstr>
      <vt:lpstr>Differentiation Matrix</vt:lpstr>
      <vt:lpstr>Multiple Linear Operators</vt:lpstr>
      <vt:lpstr>Some Weight Operators</vt:lpstr>
      <vt:lpstr>RBF-FD for Time-Dependent PDEs</vt:lpstr>
      <vt:lpstr>Grids on Unit Sphere</vt:lpstr>
      <vt:lpstr>Related Work on Multi-GPU</vt:lpstr>
      <vt:lpstr>Verification</vt:lpstr>
      <vt:lpstr>Hyperviscosity</vt:lpstr>
      <vt:lpstr>Vortex Roll-Up</vt:lpstr>
      <vt:lpstr>PowerPoint Presentation</vt:lpstr>
      <vt:lpstr>Convergence (Vortex Roll-Up)</vt:lpstr>
      <vt:lpstr>Cosine Bell Advection</vt:lpstr>
      <vt:lpstr>PowerPoint Presentation</vt:lpstr>
      <vt:lpstr>Stability and Convergence of Cosine Bell Advection</vt:lpstr>
      <vt:lpstr>Neighbor Query</vt:lpstr>
      <vt:lpstr>kD-Tree</vt:lpstr>
      <vt:lpstr>Fixed Grid</vt:lpstr>
      <vt:lpstr>Fixed Grid Improvements</vt:lpstr>
      <vt:lpstr>Custom Kernels</vt:lpstr>
      <vt:lpstr>Custom Kernel Performance (Keeneland M2070)</vt:lpstr>
      <vt:lpstr>Roofline Model</vt:lpstr>
      <vt:lpstr>How do we improve Memory-Bound Applications?</vt:lpstr>
      <vt:lpstr>ViennaCL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Achieved GFLOP/sec on Itasca</vt:lpstr>
      <vt:lpstr>Multi-CPU Summary</vt:lpstr>
      <vt:lpstr>Multi-GPU Communication</vt:lpstr>
      <vt:lpstr>Multi-GPU Strong Scaling Cosine Bell (Keeneland M2070)</vt:lpstr>
      <vt:lpstr>Multi-GPU Strong Scaling (Cascade M2070s)</vt:lpstr>
      <vt:lpstr>Multi-GPU Summary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PowerPoint Presentation</vt:lpstr>
      <vt:lpstr>RBF-GA (Preliminary Results)</vt:lpstr>
      <vt:lpstr>Keeneland Cosine Custom Kernel GFLOP/sec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288</cp:revision>
  <dcterms:created xsi:type="dcterms:W3CDTF">2013-11-04T16:11:00Z</dcterms:created>
  <dcterms:modified xsi:type="dcterms:W3CDTF">2013-11-06T15:45:09Z</dcterms:modified>
</cp:coreProperties>
</file>